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ine Amuge" initials="PA" lastIdx="9" clrIdx="0">
    <p:extLst>
      <p:ext uri="{19B8F6BF-5375-455C-9EA6-DF929625EA0E}">
        <p15:presenceInfo xmlns:p15="http://schemas.microsoft.com/office/powerpoint/2012/main" userId="S-1-5-21-832706260-4040619768-3877831787-37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26" d="100"/>
          <a:sy n="26" d="100"/>
        </p:scale>
        <p:origin x="13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2803763" cy="3338521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5770" y="3763465"/>
            <a:ext cx="11665107" cy="246972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r>
              <a:rPr lang="en-US" sz="5400" b="1" dirty="0"/>
              <a:t>BACKGROUND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A 6 months course of Isoniazid tuberculosis preventive therapy (IPT) is being scaled up in Uganda but little is known about its toxicity in antiretroviral therapy experienced children, adolescents and adults.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We describe IPT toxicity among these populations at an urban HIV clinic in Uganda during the national scale-up.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FFFF00"/>
              </a:solidFill>
            </a:endParaRPr>
          </a:p>
          <a:p>
            <a:r>
              <a:rPr lang="en-US" sz="5400" b="1" dirty="0"/>
              <a:t>METHODS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We retrospectively reviewed IPT toxicity reports for the period Jan-Jul 2019.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We included  all people living with HIV (PLHIV) who were on isoniazid preventive therapy for TB prevention.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Variables studied included; age, sex, duration on IPT, toxicity symptoms, time to onset of symptoms, severity, ART duration, regimen and co- morbidities.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We used Division of AIDS (DAIDS) toxicity grading.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We performed descriptive analysis.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INH toxicity events were reported as proportions.</a:t>
            </a:r>
          </a:p>
          <a:p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940877" y="3763464"/>
            <a:ext cx="15719723" cy="246972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0" b="1" spc="600" dirty="0">
              <a:latin typeface="Arial" panose="020B0604020202020204" pitchFamily="34" charset="0"/>
            </a:endParaRPr>
          </a:p>
          <a:p>
            <a:pPr algn="ctr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8000" b="1" spc="600" dirty="0">
                <a:latin typeface="Arial" panose="020B0604020202020204" pitchFamily="34" charset="0"/>
              </a:rPr>
              <a:t>Severe toxicity due to  Isoniazid tuberculosis preventive therapy  occurred mostly in the first month of treatment, especially among older adolescent girls.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5770" y="158624"/>
            <a:ext cx="42147135" cy="116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chemeClr val="bg1"/>
                </a:solidFill>
              </a:rPr>
              <a:t>PEB0358: Isoniazid tuberculosis preventive therapy toxicity among HIV-positive children, adolescents and adults in Uganda </a:t>
            </a:r>
            <a:endParaRPr lang="en-US" altLang="en-US" sz="6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5770" y="1322564"/>
            <a:ext cx="33123893" cy="201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400" b="1" dirty="0">
                <a:solidFill>
                  <a:schemeClr val="bg1"/>
                </a:solidFill>
              </a:rPr>
              <a:t>J. Kanywa</a:t>
            </a:r>
            <a:r>
              <a:rPr lang="en-GB" sz="5400" b="1" baseline="30000" dirty="0">
                <a:solidFill>
                  <a:schemeClr val="bg1"/>
                </a:solidFill>
              </a:rPr>
              <a:t>1</a:t>
            </a:r>
            <a:r>
              <a:rPr lang="en-GB" sz="5400" b="1" dirty="0">
                <a:solidFill>
                  <a:schemeClr val="bg1"/>
                </a:solidFill>
              </a:rPr>
              <a:t>, M. Mugerwa</a:t>
            </a:r>
            <a:r>
              <a:rPr lang="en-GB" sz="5400" b="1" baseline="30000" dirty="0">
                <a:solidFill>
                  <a:schemeClr val="bg1"/>
                </a:solidFill>
              </a:rPr>
              <a:t>1</a:t>
            </a:r>
            <a:r>
              <a:rPr lang="en-GB" sz="5400" b="1" dirty="0">
                <a:solidFill>
                  <a:schemeClr val="bg1"/>
                </a:solidFill>
              </a:rPr>
              <a:t>, A. Kekitiinwa</a:t>
            </a:r>
            <a:r>
              <a:rPr lang="en-GB" sz="5400" b="1" baseline="30000" dirty="0">
                <a:solidFill>
                  <a:schemeClr val="bg1"/>
                </a:solidFill>
              </a:rPr>
              <a:t>1</a:t>
            </a:r>
            <a:r>
              <a:rPr lang="en-GB" sz="5400" b="1" dirty="0">
                <a:solidFill>
                  <a:schemeClr val="bg1"/>
                </a:solidFill>
              </a:rPr>
              <a:t>, M. Adler</a:t>
            </a:r>
            <a:r>
              <a:rPr lang="en-GB" sz="5400" b="1" baseline="30000" dirty="0">
                <a:solidFill>
                  <a:schemeClr val="bg1"/>
                </a:solidFill>
              </a:rPr>
              <a:t>2                                                 </a:t>
            </a: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aseline="30000" dirty="0">
                <a:solidFill>
                  <a:schemeClr val="bg1"/>
                </a:solidFill>
              </a:rPr>
              <a:t>1</a:t>
            </a:r>
            <a:r>
              <a:rPr lang="en-GB" sz="4000" dirty="0">
                <a:solidFill>
                  <a:schemeClr val="bg1"/>
                </a:solidFill>
              </a:rPr>
              <a:t>Baylor College of Medicine Children's Foundation Uganda, Medical, Kampala, Uganda, </a:t>
            </a:r>
            <a:r>
              <a:rPr lang="en-GB" sz="4000" baseline="30000" dirty="0">
                <a:solidFill>
                  <a:schemeClr val="bg1"/>
                </a:solidFill>
              </a:rPr>
              <a:t>2</a:t>
            </a:r>
            <a:r>
              <a:rPr lang="en-GB" sz="4000" dirty="0">
                <a:solidFill>
                  <a:schemeClr val="bg1"/>
                </a:solidFill>
              </a:rPr>
              <a:t>Division of Global HIV &amp; TB/ Centers for Disease Control and Prevention (DGHT/ CDC), Global HIV &amp; TB, Kampala, Uganda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1940877" y="28863607"/>
            <a:ext cx="18922008" cy="0"/>
          </a:xfrm>
          <a:prstGeom prst="straightConnector1">
            <a:avLst/>
          </a:prstGeom>
          <a:noFill/>
          <a:ln w="76200">
            <a:solidFill>
              <a:srgbClr val="EF40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0" y="28460700"/>
            <a:ext cx="42803763" cy="2628899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3200" dirty="0"/>
              <a:t>                                                                                    </a:t>
            </a:r>
            <a:r>
              <a:rPr lang="en-US" sz="3200" b="1" dirty="0"/>
              <a:t>This project has been supported by the President’s Emergency Plan for AIDS Relief (PEPFAR) through CDC Uganda under the terms of </a:t>
            </a:r>
            <a:r>
              <a:rPr lang="en-GB" sz="3200" b="1" dirty="0"/>
              <a:t>1NU2GGH0022-01-00. </a:t>
            </a:r>
          </a:p>
          <a:p>
            <a:pPr lvl="1"/>
            <a:r>
              <a:rPr lang="en-GB" sz="3200" b="1" dirty="0"/>
              <a:t>                                                                      </a:t>
            </a:r>
            <a:r>
              <a:rPr lang="en-US" sz="3200" b="1" dirty="0"/>
              <a:t>The findings and conclusions in this report are those of the author(s) and do not necessarily represent the official position of the Centers for Disease Control and Prevention.</a:t>
            </a:r>
          </a:p>
          <a:p>
            <a:pPr lvl="1"/>
            <a:r>
              <a:rPr lang="en-US" sz="3200" b="1" dirty="0"/>
              <a:t>                                                                                                                                                                               jbalungi@gmail.com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75770" y="29111273"/>
            <a:ext cx="6525080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660600" y="3763464"/>
            <a:ext cx="14762306" cy="2469723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5400" b="1" dirty="0">
                <a:solidFill>
                  <a:prstClr val="black"/>
                </a:solidFill>
              </a:rPr>
              <a:t>RESULTS </a:t>
            </a:r>
            <a:endParaRPr lang="en-US" sz="5400" dirty="0">
              <a:solidFill>
                <a:prstClr val="black"/>
              </a:solidFill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en-US" sz="5400" dirty="0">
              <a:solidFill>
                <a:prstClr val="black"/>
              </a:solidFill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en-US" sz="5400" dirty="0">
              <a:solidFill>
                <a:prstClr val="black"/>
              </a:solidFill>
            </a:endParaRPr>
          </a:p>
          <a:p>
            <a:pPr lvl="0"/>
            <a:endParaRPr lang="en-US" sz="5400" dirty="0">
              <a:solidFill>
                <a:prstClr val="black"/>
              </a:solidFill>
            </a:endParaRPr>
          </a:p>
          <a:p>
            <a:pPr lvl="0"/>
            <a:endParaRPr lang="en-US" sz="5400" dirty="0">
              <a:solidFill>
                <a:prstClr val="black"/>
              </a:solidFill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en-US" sz="5400" dirty="0">
              <a:solidFill>
                <a:prstClr val="black"/>
              </a:solidFill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en-US" sz="5400" dirty="0">
              <a:solidFill>
                <a:prstClr val="black"/>
              </a:solidFill>
            </a:endParaRPr>
          </a:p>
          <a:p>
            <a:pPr lvl="0"/>
            <a:endParaRPr lang="en-US" sz="5400" dirty="0">
              <a:solidFill>
                <a:prstClr val="black"/>
              </a:solidFill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en-US" sz="5400" dirty="0">
              <a:solidFill>
                <a:prstClr val="black"/>
              </a:solidFill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en-US" sz="5400" dirty="0">
              <a:solidFill>
                <a:prstClr val="black"/>
              </a:solidFill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en-US" sz="5400" dirty="0">
              <a:solidFill>
                <a:prstClr val="black"/>
              </a:solidFill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en-US" sz="5400" dirty="0">
              <a:solidFill>
                <a:prstClr val="black"/>
              </a:solidFill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en-US" sz="5400" dirty="0">
              <a:solidFill>
                <a:prstClr val="black"/>
              </a:solidFill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prstClr val="black"/>
                </a:solidFill>
              </a:rPr>
              <a:t>Median duration on IPT was 1 month (IQR, 1–3) and on current antiretroviral treatment regimen was 8 months (IQR, 3–46). Median age with toxicity events was 19 years (14- 34.5) (table 1).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prstClr val="black"/>
                </a:solidFill>
              </a:rPr>
              <a:t>Three-quarters of IPT-toxicity events were DAIDS grades 3 or 4 with no co-morbidities.</a:t>
            </a:r>
            <a:endParaRPr lang="en-US" sz="5400" b="1" dirty="0">
              <a:solidFill>
                <a:prstClr val="black"/>
              </a:solidFill>
            </a:endParaRPr>
          </a:p>
          <a:p>
            <a:pPr lvl="0"/>
            <a:r>
              <a:rPr lang="en-US" sz="5400" b="1" dirty="0">
                <a:solidFill>
                  <a:srgbClr val="FF0000"/>
                </a:solidFill>
              </a:rPr>
              <a:t>Table 1. Prevalence and outcome of INH toxicity.</a:t>
            </a:r>
          </a:p>
          <a:p>
            <a:pPr lvl="0"/>
            <a:endParaRPr lang="en-US" sz="5400" b="1" dirty="0">
              <a:solidFill>
                <a:prstClr val="black"/>
              </a:solidFill>
            </a:endParaRPr>
          </a:p>
          <a:p>
            <a:pPr lvl="0"/>
            <a:endParaRPr lang="en-US" sz="5400" b="1" dirty="0">
              <a:solidFill>
                <a:prstClr val="black"/>
              </a:solidFill>
            </a:endParaRPr>
          </a:p>
          <a:p>
            <a:pPr lvl="0"/>
            <a:endParaRPr lang="en-US" sz="5400" b="1" dirty="0">
              <a:solidFill>
                <a:prstClr val="black"/>
              </a:solidFill>
            </a:endParaRPr>
          </a:p>
          <a:p>
            <a:pPr lvl="0"/>
            <a:endParaRPr lang="en-US" sz="5400" b="1" dirty="0">
              <a:solidFill>
                <a:prstClr val="black"/>
              </a:solidFill>
            </a:endParaRPr>
          </a:p>
          <a:p>
            <a:pPr lvl="0"/>
            <a:endParaRPr lang="en-US" sz="5400" b="1" dirty="0">
              <a:solidFill>
                <a:prstClr val="black"/>
              </a:solidFill>
            </a:endParaRPr>
          </a:p>
          <a:p>
            <a:pPr lvl="0"/>
            <a:endParaRPr lang="en-US" sz="5400" b="1" dirty="0">
              <a:solidFill>
                <a:prstClr val="black"/>
              </a:solidFill>
            </a:endParaRPr>
          </a:p>
          <a:p>
            <a:pPr lvl="0"/>
            <a:r>
              <a:rPr lang="en-US" sz="5400" b="1" dirty="0">
                <a:solidFill>
                  <a:prstClr val="black"/>
                </a:solidFill>
              </a:rPr>
              <a:t>CONCLUSIONS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prstClr val="black"/>
                </a:solidFill>
              </a:rPr>
              <a:t>Health workers should suspect toxicity in the first month of IPT especially among symptomatic older adolescent girls.  </a:t>
            </a:r>
          </a:p>
          <a:p>
            <a:pPr lvl="0"/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972050" y="8059738"/>
            <a:ext cx="428037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0599" y="20305462"/>
            <a:ext cx="14762306" cy="4840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60600" y="4661085"/>
            <a:ext cx="14762305" cy="488296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" name="Picture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638" y="1052331"/>
            <a:ext cx="2715025" cy="2228776"/>
          </a:xfrm>
          <a:prstGeom prst="rect">
            <a:avLst/>
          </a:prstGeom>
        </p:spPr>
      </p:pic>
      <p:pic>
        <p:nvPicPr>
          <p:cNvPr id="18" name="Picture 17" descr="BCM_CFUganda logo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1" y="1109744"/>
            <a:ext cx="2534924" cy="2113951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60599" y="9544050"/>
            <a:ext cx="14762305" cy="4498469"/>
          </a:xfrm>
          <a:prstGeom prst="rect">
            <a:avLst/>
          </a:prstGeom>
        </p:spPr>
      </p:pic>
      <p:pic>
        <p:nvPicPr>
          <p:cNvPr id="23" name="balung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373600" y="3859715"/>
            <a:ext cx="4716380" cy="28119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94011" y="1062247"/>
            <a:ext cx="3444539" cy="21703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116" y="22956253"/>
            <a:ext cx="6882063" cy="507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6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404</Words>
  <Application>Microsoft Office PowerPoint</Application>
  <PresentationFormat>Benutzerdefiniert</PresentationFormat>
  <Paragraphs>45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Alexander Leb</cp:lastModifiedBy>
  <cp:revision>78</cp:revision>
  <dcterms:created xsi:type="dcterms:W3CDTF">2016-06-23T11:49:10Z</dcterms:created>
  <dcterms:modified xsi:type="dcterms:W3CDTF">2020-07-01T07:46:09Z</dcterms:modified>
</cp:coreProperties>
</file>